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6" r:id="rId2"/>
    <p:sldId id="283" r:id="rId3"/>
    <p:sldId id="277" r:id="rId4"/>
    <p:sldId id="279" r:id="rId5"/>
    <p:sldId id="278" r:id="rId6"/>
    <p:sldId id="262" r:id="rId7"/>
    <p:sldId id="280" r:id="rId8"/>
    <p:sldId id="260" r:id="rId9"/>
    <p:sldId id="281" r:id="rId10"/>
    <p:sldId id="261" r:id="rId11"/>
    <p:sldId id="282" r:id="rId12"/>
    <p:sldId id="284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cal Data" id="{8B8341ED-5F6C-4340-B99D-23505184A50D}">
          <p14:sldIdLst>
            <p14:sldId id="276"/>
          </p14:sldIdLst>
        </p14:section>
        <p14:section name="Adult" id="{C6FFFE8C-C04C-964A-833B-5E3BF8E679D7}">
          <p14:sldIdLst>
            <p14:sldId id="283"/>
            <p14:sldId id="277"/>
            <p14:sldId id="279"/>
            <p14:sldId id="278"/>
          </p14:sldIdLst>
        </p14:section>
        <p14:section name="Embryonic Development" id="{42F2CEDC-7420-2D4E-A196-EC73A9291A77}">
          <p14:sldIdLst>
            <p14:sldId id="262"/>
            <p14:sldId id="280"/>
            <p14:sldId id="260"/>
            <p14:sldId id="281"/>
            <p14:sldId id="261"/>
            <p14:sldId id="282"/>
            <p14:sldId id="284"/>
          </p14:sldIdLst>
        </p14:section>
        <p14:section name="Larval Life History (At Hatch)" id="{2D1CFF3B-D367-6C4B-B6C2-E21531984E15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6"/>
    <p:restoredTop sz="86992"/>
  </p:normalViewPr>
  <p:slideViewPr>
    <p:cSldViewPr snapToGrid="0" snapToObjects="1">
      <p:cViewPr varScale="1">
        <p:scale>
          <a:sx n="95" d="100"/>
          <a:sy n="95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A6971-C518-8941-8D47-F9923FE072F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845C5-5F63-0140-8C1B-658F251E7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2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7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= no European whitefish, Right = with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0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 = no European whitefish, Right = with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C00C-5F2B-2846-B56E-8AB6E6D81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5FB12-A25E-F549-985F-C518B6D1B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F955F-DB1E-4D40-8660-25F8653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D4DA-8CE5-2946-BC8D-2BAE0005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D89F8-3441-624C-A795-39EB743F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7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BBA-C87F-BC4A-AB0B-6A1FF9F9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504B6-F5FC-FD4D-BA7B-61AF67984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D2179-9D76-2B4F-886A-814B6737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6CE5-D68F-7145-9C5B-49A08024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DB96-CE81-8245-90DB-8F3BE8FE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AC4C-E089-2640-AA81-70736388F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EAE24-871A-4E48-97DF-C519BE073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E894-8C6D-4849-A1CD-952B1236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7F2A-D557-AF47-8233-3521C9EB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FD80-F4C1-AA46-8D44-2D6EA83D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2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1417-C50C-5043-B3D4-ADDB0D07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52C3-04B4-D441-B7F2-70421C75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97D5-AD71-2547-BBAB-6D706538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C7893-86D4-6548-9D56-1144F082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462AA-57E9-6449-8CB3-20A4775B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76D4-A445-BF4E-85AA-799ED102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EBE3-D69D-4A4D-AA62-5A050202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2A6-F041-464A-8241-4A6F05AD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1680F-4FAB-F54A-99AC-CA51DE95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BA4D-6A2A-C246-827F-C811169C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220-8B2B-A143-A606-2641E17F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4F52-62F5-3B40-9EBC-6211AA455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F4BE4-455A-324E-9225-CC3317AE2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9AA7C-C64F-A246-9DEE-108A2413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A6E8-B0EF-CF4D-B2DE-0506AA82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600D-15B5-D848-ACCC-E106EC1E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652E-6AF4-F946-A3A9-2AB11834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7E4EA-B1A0-924E-BD1D-6B34093BF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8E1B1-A626-9945-8BF5-E29F96CC7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305AB-5946-C44E-A63D-ACB253EC1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71CC5-D6F6-7241-908E-D5A130020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B7802C-11B8-8A42-9174-40E26E2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31A82-010E-6C48-9A2A-82852687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80DB1-26C2-5C40-A0F5-C0E27FE7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3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C2B-BEA9-1D42-944B-4402201A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10BC4-A7B6-2649-9140-BCE15BDE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383-4467-1A48-82F4-BE78F59D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7FA2F-AF70-F841-9093-497A0711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6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403F0-932D-4944-8A21-AEB539A5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46EBF-8785-A245-8663-1E98AEF1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C253-A9A1-C448-98EE-DAD4F5F2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BCD4-3824-4442-A1A4-AA7B88E6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1E71-3A2E-E440-9F99-814C86AA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02B57-8B86-654D-94E9-55B179627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FD1A5-6E42-C34D-9BE0-3763667A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62F0-5671-3240-8977-FA7D2F8B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E790-11B2-384D-B910-039FC89A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ADA6-1BF6-0F49-A9D8-2AB4A0D7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BCF40-7173-EC4A-91B4-CCAA3008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00522-8A0B-8A45-91EB-5F4C6243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2FE8B-D17F-5A42-9DA8-3E7A1859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85870-E333-4849-A965-9146C289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1752E-847B-2E4C-A9A6-3ABBA283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518D0-70BF-5E4C-9CFE-12FC548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9FDB2-544A-CA46-83DC-84CA39675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FB4D7-38A7-924E-BB50-44FF9DEC1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56C7-D4FA-8F45-9DDD-C61859878290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7E52A-DB33-6347-8774-BA13A137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A6F5C-D5BE-E740-8F7B-7387A422F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A5D3DD1-8E3A-0142-923A-89089712D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41683"/>
              </p:ext>
            </p:extLst>
          </p:nvPr>
        </p:nvGraphicFramePr>
        <p:xfrm>
          <a:off x="1809377" y="2128620"/>
          <a:ext cx="8573245" cy="260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649">
                  <a:extLst>
                    <a:ext uri="{9D8B030D-6E8A-4147-A177-3AD203B41FA5}">
                      <a16:colId xmlns:a16="http://schemas.microsoft.com/office/drawing/2014/main" val="914532825"/>
                    </a:ext>
                  </a:extLst>
                </a:gridCol>
                <a:gridCol w="1714649">
                  <a:extLst>
                    <a:ext uri="{9D8B030D-6E8A-4147-A177-3AD203B41FA5}">
                      <a16:colId xmlns:a16="http://schemas.microsoft.com/office/drawing/2014/main" val="4145253075"/>
                    </a:ext>
                  </a:extLst>
                </a:gridCol>
                <a:gridCol w="1714649">
                  <a:extLst>
                    <a:ext uri="{9D8B030D-6E8A-4147-A177-3AD203B41FA5}">
                      <a16:colId xmlns:a16="http://schemas.microsoft.com/office/drawing/2014/main" val="995165768"/>
                    </a:ext>
                  </a:extLst>
                </a:gridCol>
                <a:gridCol w="1714649">
                  <a:extLst>
                    <a:ext uri="{9D8B030D-6E8A-4147-A177-3AD203B41FA5}">
                      <a16:colId xmlns:a16="http://schemas.microsoft.com/office/drawing/2014/main" val="1725997294"/>
                    </a:ext>
                  </a:extLst>
                </a:gridCol>
                <a:gridCol w="1714649">
                  <a:extLst>
                    <a:ext uri="{9D8B030D-6E8A-4147-A177-3AD203B41FA5}">
                      <a16:colId xmlns:a16="http://schemas.microsoft.com/office/drawing/2014/main" val="1061946541"/>
                    </a:ext>
                  </a:extLst>
                </a:gridCol>
              </a:tblGrid>
              <a:tr h="5201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Temperature (SD)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919673"/>
                  </a:ext>
                </a:extLst>
              </a:tr>
              <a:tr h="5201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 Treatment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Treatment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 Treatment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 Treatment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681708"/>
                  </a:ext>
                </a:extLst>
              </a:tr>
              <a:tr h="5201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Konnevesi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 (1.5)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 (0.7)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 (0.5)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8.0 (0.6)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016123"/>
                  </a:ext>
                </a:extLst>
              </a:tr>
              <a:tr h="5201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Superior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 (0.5)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 (0.2)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 (0.2)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 (0.3)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47453"/>
                  </a:ext>
                </a:extLst>
              </a:tr>
              <a:tr h="5201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Ontario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 (0.5)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 (0.2)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 (0.2)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 (0.3)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7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96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FFF8A43-46A8-424B-A1DB-412EBA4D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30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64FD3-C0D9-9D4F-B76D-F4D82034D504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incubation period (accumulated degree-days) for each population, excluding European whitefish,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342568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9A0D2E-2BD0-894A-95F6-DDD839FA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30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136FB-B79D-3448-AAD1-445D2402A4F1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incubation period (accumulated degree-days) for each population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156340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35647D-2BAF-3E46-8861-615FC7A5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21EC80-B82D-084A-8616-A51F1CE4E98E}"/>
              </a:ext>
            </a:extLst>
          </p:cNvPr>
          <p:cNvGrpSpPr/>
          <p:nvPr/>
        </p:nvGrpSpPr>
        <p:grpSpPr>
          <a:xfrm>
            <a:off x="0" y="0"/>
            <a:ext cx="12192000" cy="6306673"/>
            <a:chOff x="0" y="0"/>
            <a:chExt cx="12192000" cy="6858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E4B59926-43B3-FE46-B974-59561BE14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3857" y="0"/>
              <a:ext cx="6368143" cy="6858000"/>
            </a:xfrm>
            <a:prstGeom prst="rect">
              <a:avLst/>
            </a:prstGeom>
          </p:spPr>
        </p:pic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653217B2-9686-9548-8F91-59A463B5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68143" cy="6858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5966BB-DA6B-904F-A59E-887AD8935930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length-at-hatch for each population without (left) and with (right) European whitefish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29750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320832-A941-6843-AE93-1209B1DC8F81}"/>
              </a:ext>
            </a:extLst>
          </p:cNvPr>
          <p:cNvGrpSpPr/>
          <p:nvPr/>
        </p:nvGrpSpPr>
        <p:grpSpPr>
          <a:xfrm>
            <a:off x="0" y="0"/>
            <a:ext cx="12192000" cy="6306673"/>
            <a:chOff x="0" y="0"/>
            <a:chExt cx="12192000" cy="6858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C198E4A7-4A68-6247-967D-18CF70F5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3857" y="0"/>
              <a:ext cx="6368143" cy="6858000"/>
            </a:xfrm>
            <a:prstGeom prst="rect">
              <a:avLst/>
            </a:prstGeom>
          </p:spPr>
        </p:pic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13A1E6F6-F56D-2E43-8F73-0B78CA05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68143" cy="6858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F92E5B-BFFF-F74F-A0B8-D32B42B6C566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yolk-sac volume for each population without (left) and with (right) European whitefish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214830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CFD1F-6D03-6648-9D1D-1D82001B56DA}"/>
              </a:ext>
            </a:extLst>
          </p:cNvPr>
          <p:cNvGrpSpPr/>
          <p:nvPr/>
        </p:nvGrpSpPr>
        <p:grpSpPr>
          <a:xfrm>
            <a:off x="1905115" y="1426136"/>
            <a:ext cx="8368323" cy="4005728"/>
            <a:chOff x="1946831" y="1096309"/>
            <a:chExt cx="8368323" cy="4005728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5F0D027C-3B4E-204C-BC04-02F9C3AD0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8" r="73077"/>
            <a:stretch/>
          </p:blipFill>
          <p:spPr>
            <a:xfrm>
              <a:off x="1960278" y="1096309"/>
              <a:ext cx="1831790" cy="1001432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61886735-F9C4-0A4B-B9D9-BBEF398F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51" r="50215"/>
            <a:stretch/>
          </p:blipFill>
          <p:spPr>
            <a:xfrm>
              <a:off x="2014066" y="2097741"/>
              <a:ext cx="1618015" cy="1001432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27DF0EA-1A00-964B-9309-B2D6687A9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25" r="24322"/>
            <a:stretch/>
          </p:blipFill>
          <p:spPr>
            <a:xfrm>
              <a:off x="1946831" y="3099173"/>
              <a:ext cx="1831790" cy="1001432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8462E0B2-13E3-6046-A54E-66576592D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747"/>
            <a:stretch/>
          </p:blipFill>
          <p:spPr>
            <a:xfrm>
              <a:off x="1960278" y="4100605"/>
              <a:ext cx="1831790" cy="10014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69B2C-7AA1-7D42-9F43-02232754553A}"/>
                </a:ext>
              </a:extLst>
            </p:cNvPr>
            <p:cNvSpPr txBox="1"/>
            <p:nvPr/>
          </p:nvSpPr>
          <p:spPr>
            <a:xfrm>
              <a:off x="3496236" y="1365249"/>
              <a:ext cx="4991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   Lake Konnevesi - vendace (</a:t>
              </a:r>
              <a:r>
                <a:rPr lang="en-US" sz="2400" i="1" dirty="0"/>
                <a:t>C. albula</a:t>
              </a:r>
              <a:r>
                <a:rPr lang="en-US" sz="2400" dirty="0"/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454AF-465F-9F42-88A0-46DB58B2517C}"/>
                </a:ext>
              </a:extLst>
            </p:cNvPr>
            <p:cNvSpPr txBox="1"/>
            <p:nvPr/>
          </p:nvSpPr>
          <p:spPr>
            <a:xfrm>
              <a:off x="3496236" y="2367624"/>
              <a:ext cx="6818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   Lake Konnevesi - European whitefish (</a:t>
              </a:r>
              <a:r>
                <a:rPr lang="en-US" sz="2400" i="1" dirty="0"/>
                <a:t>C. lavaretus</a:t>
              </a:r>
              <a:r>
                <a:rPr lang="en-US" sz="2400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A7022-0C19-C24E-8995-75F6086DAA73}"/>
                </a:ext>
              </a:extLst>
            </p:cNvPr>
            <p:cNvSpPr txBox="1"/>
            <p:nvPr/>
          </p:nvSpPr>
          <p:spPr>
            <a:xfrm>
              <a:off x="3496236" y="3369056"/>
              <a:ext cx="4346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   Lake Superior - Cisco (</a:t>
              </a:r>
              <a:r>
                <a:rPr lang="en-US" sz="2400" i="1" dirty="0"/>
                <a:t>C. artedi</a:t>
              </a:r>
              <a:r>
                <a:rPr lang="en-US" sz="24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B86C0D-14F0-DC45-A1FC-F4028AB47EE7}"/>
                </a:ext>
              </a:extLst>
            </p:cNvPr>
            <p:cNvSpPr txBox="1"/>
            <p:nvPr/>
          </p:nvSpPr>
          <p:spPr>
            <a:xfrm>
              <a:off x="3496236" y="4370488"/>
              <a:ext cx="2927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   Lake Ontario - Cisco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1F62BF-1505-C948-BF04-C0600A289995}"/>
              </a:ext>
            </a:extLst>
          </p:cNvPr>
          <p:cNvSpPr txBox="1"/>
          <p:nvPr/>
        </p:nvSpPr>
        <p:spPr>
          <a:xfrm>
            <a:off x="4981624" y="310064"/>
            <a:ext cx="2228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Legend Labels</a:t>
            </a:r>
          </a:p>
        </p:txBody>
      </p:sp>
    </p:spTree>
    <p:extLst>
      <p:ext uri="{BB962C8B-B14F-4D97-AF65-F5344CB8AC3E}">
        <p14:creationId xmlns:p14="http://schemas.microsoft.com/office/powerpoint/2010/main" val="212739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557AA0-1F16-0E4E-A88B-D41BB0753AB2}"/>
              </a:ext>
            </a:extLst>
          </p:cNvPr>
          <p:cNvGrpSpPr>
            <a:grpSpLocks noChangeAspect="1"/>
          </p:cNvGrpSpPr>
          <p:nvPr/>
        </p:nvGrpSpPr>
        <p:grpSpPr>
          <a:xfrm>
            <a:off x="417274" y="2"/>
            <a:ext cx="11354101" cy="6400800"/>
            <a:chOff x="13447" y="0"/>
            <a:chExt cx="12165108" cy="685800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21C87586-EDE9-C245-9644-DC603AFE0E5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" y="0"/>
              <a:ext cx="6080760" cy="6858000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E1F0F3DF-F622-3548-9376-09B09D9E341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7795" y="0"/>
              <a:ext cx="6080760" cy="6858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B0C95F-9162-D748-90F7-F1F18F19DC27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Untransformed (left) and log-transformed (right) weight-length relationships for male and female adults used in the experiments from each population. </a:t>
            </a:r>
          </a:p>
        </p:txBody>
      </p:sp>
    </p:spTree>
    <p:extLst>
      <p:ext uri="{BB962C8B-B14F-4D97-AF65-F5344CB8AC3E}">
        <p14:creationId xmlns:p14="http://schemas.microsoft.com/office/powerpoint/2010/main" val="201545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8C43145-B48A-A040-BD50-68BDF8EA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77" y="0"/>
            <a:ext cx="9129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5A83B0-5F32-E347-B017-27B70CBE72BD}"/>
              </a:ext>
            </a:extLst>
          </p:cNvPr>
          <p:cNvSpPr txBox="1"/>
          <p:nvPr/>
        </p:nvSpPr>
        <p:spPr>
          <a:xfrm>
            <a:off x="124039" y="6414247"/>
            <a:ext cx="11943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Embryo diameter at fertilization boxplot from Lake Ontario and Lake Superior.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245EB1E-4DE1-EF4B-8478-C8E04231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4" y="0"/>
            <a:ext cx="4898571" cy="64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EB8185-9C6A-624B-AC6C-030D7277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414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E0D36-6ECD-2740-88A4-E7138C588006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embryo survival for each population, excluding European whitefish,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22547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FF53992-82EF-984F-9CC2-0743C10A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30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4391A-3627-1B48-AA09-4D8EF035ACA3}"/>
              </a:ext>
            </a:extLst>
          </p:cNvPr>
          <p:cNvSpPr txBox="1"/>
          <p:nvPr/>
        </p:nvSpPr>
        <p:spPr>
          <a:xfrm>
            <a:off x="144985" y="6306673"/>
            <a:ext cx="11943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embryo survival for each population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306143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A8595A8-9EAC-E94E-BE95-B7967245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30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4BAD2-472D-3647-9333-0A2321CF79A6}"/>
              </a:ext>
            </a:extLst>
          </p:cNvPr>
          <p:cNvSpPr txBox="1"/>
          <p:nvPr/>
        </p:nvSpPr>
        <p:spPr>
          <a:xfrm>
            <a:off x="144985" y="6306673"/>
            <a:ext cx="11943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incubation period (number of days) for each population, excluding European whitefish,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145781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AE32156-D65D-9741-BFB6-F485FD51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30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E0495-0F43-6148-80FB-98FE7A373AAE}"/>
              </a:ext>
            </a:extLst>
          </p:cNvPr>
          <p:cNvSpPr txBox="1"/>
          <p:nvPr/>
        </p:nvSpPr>
        <p:spPr>
          <a:xfrm>
            <a:off x="144985" y="6306673"/>
            <a:ext cx="11943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X. Mean incubation period (number of days) for each population at all temperature treatments. Error bars indicate standard error. </a:t>
            </a:r>
          </a:p>
        </p:txBody>
      </p:sp>
    </p:spTree>
    <p:extLst>
      <p:ext uri="{BB962C8B-B14F-4D97-AF65-F5344CB8AC3E}">
        <p14:creationId xmlns:p14="http://schemas.microsoft.com/office/powerpoint/2010/main" val="41030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384</Words>
  <Application>Microsoft Macintosh PowerPoint</Application>
  <PresentationFormat>Widescreen</PresentationFormat>
  <Paragraphs>41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Stewart</dc:creator>
  <cp:lastModifiedBy>Taylor Stewart</cp:lastModifiedBy>
  <cp:revision>64</cp:revision>
  <dcterms:created xsi:type="dcterms:W3CDTF">2020-08-13T16:32:49Z</dcterms:created>
  <dcterms:modified xsi:type="dcterms:W3CDTF">2020-09-17T20:28:45Z</dcterms:modified>
</cp:coreProperties>
</file>